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2" r:id="rId7"/>
    <p:sldId id="261" r:id="rId8"/>
    <p:sldId id="263" r:id="rId9"/>
    <p:sldId id="264" r:id="rId10"/>
    <p:sldId id="272" r:id="rId11"/>
    <p:sldId id="265" r:id="rId12"/>
    <p:sldId id="267" r:id="rId13"/>
    <p:sldId id="268" r:id="rId14"/>
    <p:sldId id="269" r:id="rId15"/>
    <p:sldId id="270" r:id="rId16"/>
    <p:sldId id="271"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2"/>
    <p:restoredTop sz="78846"/>
  </p:normalViewPr>
  <p:slideViewPr>
    <p:cSldViewPr snapToGrid="0" snapToObjects="1">
      <p:cViewPr varScale="1">
        <p:scale>
          <a:sx n="83" d="100"/>
          <a:sy n="83" d="100"/>
        </p:scale>
        <p:origin x="9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04382-3086-B54B-9AE3-21C0F8DDCDF4}" type="datetimeFigureOut">
              <a:rPr lang="en-US" smtClean="0"/>
              <a:t>5/18/16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A3AE46-1563-8D4E-B803-7B7FD53033A8}" type="slidenum">
              <a:rPr lang="en-US" smtClean="0"/>
              <a:t>‹#›</a:t>
            </a:fld>
            <a:endParaRPr lang="en-US"/>
          </a:p>
        </p:txBody>
      </p:sp>
    </p:spTree>
    <p:extLst>
      <p:ext uri="{BB962C8B-B14F-4D97-AF65-F5344CB8AC3E}">
        <p14:creationId xmlns:p14="http://schemas.microsoft.com/office/powerpoint/2010/main" val="1954601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are parsing player profile from ESPN </a:t>
            </a:r>
            <a:r>
              <a:rPr lang="en-US" baseline="0" dirty="0" err="1" smtClean="0"/>
              <a:t>Cricinfo</a:t>
            </a:r>
            <a:r>
              <a:rPr lang="en-US" baseline="0" dirty="0" smtClean="0"/>
              <a:t>, after finished we are going to have more information of the player such as his batting style, bowling style and averages score information. We also getting to know more about data mining tools. Currently we are using only Microsoft Excel, and Tableau. </a:t>
            </a:r>
            <a:endParaRPr lang="en-US" dirty="0"/>
          </a:p>
        </p:txBody>
      </p:sp>
      <p:sp>
        <p:nvSpPr>
          <p:cNvPr id="4" name="Slide Number Placeholder 3"/>
          <p:cNvSpPr>
            <a:spLocks noGrp="1"/>
          </p:cNvSpPr>
          <p:nvPr>
            <p:ph type="sldNum" sz="quarter" idx="10"/>
          </p:nvPr>
        </p:nvSpPr>
        <p:spPr/>
        <p:txBody>
          <a:bodyPr/>
          <a:lstStyle/>
          <a:p>
            <a:fld id="{40A3AE46-1563-8D4E-B803-7B7FD53033A8}" type="slidenum">
              <a:rPr lang="en-US" smtClean="0"/>
              <a:t>2</a:t>
            </a:fld>
            <a:endParaRPr lang="en-US"/>
          </a:p>
        </p:txBody>
      </p:sp>
    </p:spTree>
    <p:extLst>
      <p:ext uri="{BB962C8B-B14F-4D97-AF65-F5344CB8AC3E}">
        <p14:creationId xmlns:p14="http://schemas.microsoft.com/office/powerpoint/2010/main" val="955988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partial visualization. </a:t>
            </a:r>
            <a:r>
              <a:rPr lang="en-US" sz="1200" b="0" i="0" kern="1200" dirty="0" smtClean="0">
                <a:solidFill>
                  <a:schemeClr val="tx1"/>
                </a:solidFill>
                <a:effectLst/>
                <a:latin typeface="+mn-lt"/>
                <a:ea typeface="+mn-ea"/>
                <a:cs typeface="+mn-cs"/>
              </a:rPr>
              <a:t>Minimal amount of runs: 150</a:t>
            </a:r>
          </a:p>
        </p:txBody>
      </p:sp>
      <p:sp>
        <p:nvSpPr>
          <p:cNvPr id="4" name="Slide Number Placeholder 3"/>
          <p:cNvSpPr>
            <a:spLocks noGrp="1"/>
          </p:cNvSpPr>
          <p:nvPr>
            <p:ph type="sldNum" sz="quarter" idx="10"/>
          </p:nvPr>
        </p:nvSpPr>
        <p:spPr/>
        <p:txBody>
          <a:bodyPr/>
          <a:lstStyle/>
          <a:p>
            <a:fld id="{40A3AE46-1563-8D4E-B803-7B7FD53033A8}" type="slidenum">
              <a:rPr lang="en-US" smtClean="0"/>
              <a:t>13</a:t>
            </a:fld>
            <a:endParaRPr lang="en-US"/>
          </a:p>
        </p:txBody>
      </p:sp>
    </p:spTree>
    <p:extLst>
      <p:ext uri="{BB962C8B-B14F-4D97-AF65-F5344CB8AC3E}">
        <p14:creationId xmlns:p14="http://schemas.microsoft.com/office/powerpoint/2010/main" val="398737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partial visualization. </a:t>
            </a:r>
            <a:r>
              <a:rPr lang="en-US" sz="1200" b="0" i="0" kern="1200" dirty="0" smtClean="0">
                <a:solidFill>
                  <a:schemeClr val="tx1"/>
                </a:solidFill>
                <a:effectLst/>
                <a:latin typeface="+mn-lt"/>
                <a:ea typeface="+mn-ea"/>
                <a:cs typeface="+mn-cs"/>
              </a:rPr>
              <a:t>Minimal amount of runs: 150</a:t>
            </a:r>
          </a:p>
        </p:txBody>
      </p:sp>
      <p:sp>
        <p:nvSpPr>
          <p:cNvPr id="4" name="Slide Number Placeholder 3"/>
          <p:cNvSpPr>
            <a:spLocks noGrp="1"/>
          </p:cNvSpPr>
          <p:nvPr>
            <p:ph type="sldNum" sz="quarter" idx="10"/>
          </p:nvPr>
        </p:nvSpPr>
        <p:spPr/>
        <p:txBody>
          <a:bodyPr/>
          <a:lstStyle/>
          <a:p>
            <a:fld id="{40A3AE46-1563-8D4E-B803-7B7FD53033A8}" type="slidenum">
              <a:rPr lang="en-US" smtClean="0"/>
              <a:t>14</a:t>
            </a:fld>
            <a:endParaRPr lang="en-US"/>
          </a:p>
        </p:txBody>
      </p:sp>
    </p:spTree>
    <p:extLst>
      <p:ext uri="{BB962C8B-B14F-4D97-AF65-F5344CB8AC3E}">
        <p14:creationId xmlns:p14="http://schemas.microsoft.com/office/powerpoint/2010/main" val="218552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t>
            </a:r>
            <a:r>
              <a:rPr lang="en-US" baseline="0" smtClean="0"/>
              <a:t>partial visualization.</a:t>
            </a:r>
            <a:endParaRPr lang="en-US" dirty="0"/>
          </a:p>
        </p:txBody>
      </p:sp>
      <p:sp>
        <p:nvSpPr>
          <p:cNvPr id="4" name="Slide Number Placeholder 3"/>
          <p:cNvSpPr>
            <a:spLocks noGrp="1"/>
          </p:cNvSpPr>
          <p:nvPr>
            <p:ph type="sldNum" sz="quarter" idx="10"/>
          </p:nvPr>
        </p:nvSpPr>
        <p:spPr/>
        <p:txBody>
          <a:bodyPr/>
          <a:lstStyle/>
          <a:p>
            <a:fld id="{40A3AE46-1563-8D4E-B803-7B7FD53033A8}" type="slidenum">
              <a:rPr lang="en-US" smtClean="0"/>
              <a:t>15</a:t>
            </a:fld>
            <a:endParaRPr lang="en-US"/>
          </a:p>
        </p:txBody>
      </p:sp>
    </p:spTree>
    <p:extLst>
      <p:ext uri="{BB962C8B-B14F-4D97-AF65-F5344CB8AC3E}">
        <p14:creationId xmlns:p14="http://schemas.microsoft.com/office/powerpoint/2010/main" val="62169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now successfully parsing all the YAML file from </a:t>
            </a:r>
            <a:r>
              <a:rPr lang="en-US" dirty="0" err="1" smtClean="0"/>
              <a:t>Cricsheet</a:t>
            </a:r>
            <a:r>
              <a:rPr lang="en-US" dirty="0" smtClean="0"/>
              <a:t>,</a:t>
            </a:r>
            <a:r>
              <a:rPr lang="en-US" baseline="0" dirty="0" smtClean="0"/>
              <a:t> we now only interested in 2470 matches, men only excluding test matches and multiday matches. We have almost one million of ball by ball information from those matches</a:t>
            </a:r>
            <a:endParaRPr lang="en-US" dirty="0"/>
          </a:p>
        </p:txBody>
      </p:sp>
      <p:sp>
        <p:nvSpPr>
          <p:cNvPr id="4" name="Slide Number Placeholder 3"/>
          <p:cNvSpPr>
            <a:spLocks noGrp="1"/>
          </p:cNvSpPr>
          <p:nvPr>
            <p:ph type="sldNum" sz="quarter" idx="10"/>
          </p:nvPr>
        </p:nvSpPr>
        <p:spPr/>
        <p:txBody>
          <a:bodyPr/>
          <a:lstStyle/>
          <a:p>
            <a:fld id="{40A3AE46-1563-8D4E-B803-7B7FD53033A8}" type="slidenum">
              <a:rPr lang="en-US" smtClean="0"/>
              <a:t>3</a:t>
            </a:fld>
            <a:endParaRPr lang="en-US"/>
          </a:p>
        </p:txBody>
      </p:sp>
    </p:spTree>
    <p:extLst>
      <p:ext uri="{BB962C8B-B14F-4D97-AF65-F5344CB8AC3E}">
        <p14:creationId xmlns:p14="http://schemas.microsoft.com/office/powerpoint/2010/main" val="182774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a:t>
            </a:r>
            <a:r>
              <a:rPr lang="en-US" baseline="0" dirty="0" smtClean="0"/>
              <a:t> both Microsoft Excel and Tableau to visualize and analyze our data. It now consists of two main parts, the information about the match and the innings or ball by ball information. The first part is not that informative, because it contains only things such as match date, total score, and winner.</a:t>
            </a:r>
            <a:endParaRPr lang="en-US" dirty="0"/>
          </a:p>
        </p:txBody>
      </p:sp>
      <p:sp>
        <p:nvSpPr>
          <p:cNvPr id="4" name="Slide Number Placeholder 3"/>
          <p:cNvSpPr>
            <a:spLocks noGrp="1"/>
          </p:cNvSpPr>
          <p:nvPr>
            <p:ph type="sldNum" sz="quarter" idx="10"/>
          </p:nvPr>
        </p:nvSpPr>
        <p:spPr/>
        <p:txBody>
          <a:bodyPr/>
          <a:lstStyle/>
          <a:p>
            <a:fld id="{40A3AE46-1563-8D4E-B803-7B7FD53033A8}" type="slidenum">
              <a:rPr lang="en-US" smtClean="0"/>
              <a:t>4</a:t>
            </a:fld>
            <a:endParaRPr lang="en-US"/>
          </a:p>
        </p:txBody>
      </p:sp>
    </p:spTree>
    <p:extLst>
      <p:ext uri="{BB962C8B-B14F-4D97-AF65-F5344CB8AC3E}">
        <p14:creationId xmlns:p14="http://schemas.microsoft.com/office/powerpoint/2010/main" val="1663714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this trend,</a:t>
            </a:r>
            <a:r>
              <a:rPr lang="en-US" baseline="0" dirty="0" smtClean="0"/>
              <a:t> a</a:t>
            </a:r>
            <a:r>
              <a:rPr lang="en-US" dirty="0" smtClean="0"/>
              <a:t>fter passing the</a:t>
            </a:r>
            <a:r>
              <a:rPr lang="en-US" baseline="0" dirty="0" smtClean="0"/>
              <a:t> second quarter of this year we are going to have more matches information. Because most of the cricket matches occurs during the second quarter of each years.</a:t>
            </a:r>
            <a:endParaRPr lang="en-US" dirty="0"/>
          </a:p>
        </p:txBody>
      </p:sp>
      <p:sp>
        <p:nvSpPr>
          <p:cNvPr id="4" name="Slide Number Placeholder 3"/>
          <p:cNvSpPr>
            <a:spLocks noGrp="1"/>
          </p:cNvSpPr>
          <p:nvPr>
            <p:ph type="sldNum" sz="quarter" idx="10"/>
          </p:nvPr>
        </p:nvSpPr>
        <p:spPr/>
        <p:txBody>
          <a:bodyPr/>
          <a:lstStyle/>
          <a:p>
            <a:fld id="{40A3AE46-1563-8D4E-B803-7B7FD53033A8}" type="slidenum">
              <a:rPr lang="en-US" smtClean="0"/>
              <a:t>5</a:t>
            </a:fld>
            <a:endParaRPr lang="en-US"/>
          </a:p>
        </p:txBody>
      </p:sp>
    </p:spTree>
    <p:extLst>
      <p:ext uri="{BB962C8B-B14F-4D97-AF65-F5344CB8AC3E}">
        <p14:creationId xmlns:p14="http://schemas.microsoft.com/office/powerpoint/2010/main" val="92806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save the time we decided to skip figure 2 to 5 and 9 in our wiki.</a:t>
            </a:r>
            <a:endParaRPr lang="en-US" dirty="0"/>
          </a:p>
        </p:txBody>
      </p:sp>
      <p:sp>
        <p:nvSpPr>
          <p:cNvPr id="4" name="Slide Number Placeholder 3"/>
          <p:cNvSpPr>
            <a:spLocks noGrp="1"/>
          </p:cNvSpPr>
          <p:nvPr>
            <p:ph type="sldNum" sz="quarter" idx="10"/>
          </p:nvPr>
        </p:nvSpPr>
        <p:spPr/>
        <p:txBody>
          <a:bodyPr/>
          <a:lstStyle/>
          <a:p>
            <a:fld id="{40A3AE46-1563-8D4E-B803-7B7FD53033A8}" type="slidenum">
              <a:rPr lang="en-US" smtClean="0"/>
              <a:t>6</a:t>
            </a:fld>
            <a:endParaRPr lang="en-US"/>
          </a:p>
        </p:txBody>
      </p:sp>
    </p:spTree>
    <p:extLst>
      <p:ext uri="{BB962C8B-B14F-4D97-AF65-F5344CB8AC3E}">
        <p14:creationId xmlns:p14="http://schemas.microsoft.com/office/powerpoint/2010/main" val="770943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of the team win by having around 1 to 20 runs</a:t>
            </a:r>
            <a:endParaRPr lang="en-US" dirty="0"/>
          </a:p>
        </p:txBody>
      </p:sp>
      <p:sp>
        <p:nvSpPr>
          <p:cNvPr id="4" name="Slide Number Placeholder 3"/>
          <p:cNvSpPr>
            <a:spLocks noGrp="1"/>
          </p:cNvSpPr>
          <p:nvPr>
            <p:ph type="sldNum" sz="quarter" idx="10"/>
          </p:nvPr>
        </p:nvSpPr>
        <p:spPr/>
        <p:txBody>
          <a:bodyPr/>
          <a:lstStyle/>
          <a:p>
            <a:fld id="{40A3AE46-1563-8D4E-B803-7B7FD53033A8}" type="slidenum">
              <a:rPr lang="en-US" smtClean="0"/>
              <a:t>7</a:t>
            </a:fld>
            <a:endParaRPr lang="en-US"/>
          </a:p>
        </p:txBody>
      </p:sp>
    </p:spTree>
    <p:extLst>
      <p:ext uri="{BB962C8B-B14F-4D97-AF65-F5344CB8AC3E}">
        <p14:creationId xmlns:p14="http://schemas.microsoft.com/office/powerpoint/2010/main" val="544185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consider</a:t>
            </a:r>
            <a:r>
              <a:rPr lang="en-US" baseline="0" dirty="0" smtClean="0"/>
              <a:t> the wicket, the score is between 5 to 8.</a:t>
            </a:r>
            <a:endParaRPr lang="en-US" dirty="0"/>
          </a:p>
        </p:txBody>
      </p:sp>
      <p:sp>
        <p:nvSpPr>
          <p:cNvPr id="4" name="Slide Number Placeholder 3"/>
          <p:cNvSpPr>
            <a:spLocks noGrp="1"/>
          </p:cNvSpPr>
          <p:nvPr>
            <p:ph type="sldNum" sz="quarter" idx="10"/>
          </p:nvPr>
        </p:nvSpPr>
        <p:spPr/>
        <p:txBody>
          <a:bodyPr/>
          <a:lstStyle/>
          <a:p>
            <a:fld id="{40A3AE46-1563-8D4E-B803-7B7FD53033A8}" type="slidenum">
              <a:rPr lang="en-US" smtClean="0"/>
              <a:t>8</a:t>
            </a:fld>
            <a:endParaRPr lang="en-US"/>
          </a:p>
        </p:txBody>
      </p:sp>
    </p:spTree>
    <p:extLst>
      <p:ext uri="{BB962C8B-B14F-4D97-AF65-F5344CB8AC3E}">
        <p14:creationId xmlns:p14="http://schemas.microsoft.com/office/powerpoint/2010/main" val="190373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partial visualization, while some teams are good at running, most of them win the most by wicket.</a:t>
            </a:r>
            <a:endParaRPr lang="en-US" dirty="0"/>
          </a:p>
        </p:txBody>
      </p:sp>
      <p:sp>
        <p:nvSpPr>
          <p:cNvPr id="4" name="Slide Number Placeholder 3"/>
          <p:cNvSpPr>
            <a:spLocks noGrp="1"/>
          </p:cNvSpPr>
          <p:nvPr>
            <p:ph type="sldNum" sz="quarter" idx="10"/>
          </p:nvPr>
        </p:nvSpPr>
        <p:spPr/>
        <p:txBody>
          <a:bodyPr/>
          <a:lstStyle/>
          <a:p>
            <a:fld id="{40A3AE46-1563-8D4E-B803-7B7FD53033A8}" type="slidenum">
              <a:rPr lang="en-US" smtClean="0"/>
              <a:t>9</a:t>
            </a:fld>
            <a:endParaRPr lang="en-US"/>
          </a:p>
        </p:txBody>
      </p:sp>
    </p:spTree>
    <p:extLst>
      <p:ext uri="{BB962C8B-B14F-4D97-AF65-F5344CB8AC3E}">
        <p14:creationId xmlns:p14="http://schemas.microsoft.com/office/powerpoint/2010/main" val="346962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partial visualization. </a:t>
            </a:r>
            <a:r>
              <a:rPr lang="en-US" sz="1200" b="0" i="0" kern="1200" dirty="0" smtClean="0">
                <a:solidFill>
                  <a:schemeClr val="tx1"/>
                </a:solidFill>
                <a:effectLst/>
                <a:latin typeface="+mn-lt"/>
                <a:ea typeface="+mn-ea"/>
                <a:cs typeface="+mn-cs"/>
              </a:rPr>
              <a:t>Minimal amount of runs: 150</a:t>
            </a:r>
          </a:p>
        </p:txBody>
      </p:sp>
      <p:sp>
        <p:nvSpPr>
          <p:cNvPr id="4" name="Slide Number Placeholder 3"/>
          <p:cNvSpPr>
            <a:spLocks noGrp="1"/>
          </p:cNvSpPr>
          <p:nvPr>
            <p:ph type="sldNum" sz="quarter" idx="10"/>
          </p:nvPr>
        </p:nvSpPr>
        <p:spPr/>
        <p:txBody>
          <a:bodyPr/>
          <a:lstStyle/>
          <a:p>
            <a:fld id="{40A3AE46-1563-8D4E-B803-7B7FD53033A8}" type="slidenum">
              <a:rPr lang="en-US" smtClean="0"/>
              <a:t>12</a:t>
            </a:fld>
            <a:endParaRPr lang="en-US"/>
          </a:p>
        </p:txBody>
      </p:sp>
    </p:spTree>
    <p:extLst>
      <p:ext uri="{BB962C8B-B14F-4D97-AF65-F5344CB8AC3E}">
        <p14:creationId xmlns:p14="http://schemas.microsoft.com/office/powerpoint/2010/main" val="17083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5/18/16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5/18/16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5/18/16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5/18/16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5/18/16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5/18/16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neindia.com/sports/cricket/wicketkeeper-ms-dhoni-sets-world-record-melbourne-1997449.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Data Mining Lab Course </a:t>
            </a:r>
            <a:r>
              <a:rPr lang="en-US" dirty="0" smtClean="0"/>
              <a:t/>
            </a:r>
            <a:br>
              <a:rPr lang="en-US" dirty="0" smtClean="0"/>
            </a:br>
            <a:r>
              <a:rPr lang="en-US" dirty="0" smtClean="0"/>
              <a:t>Cricket </a:t>
            </a:r>
            <a:r>
              <a:rPr lang="en-US" dirty="0"/>
              <a:t>Group</a:t>
            </a:r>
          </a:p>
        </p:txBody>
      </p:sp>
      <p:sp>
        <p:nvSpPr>
          <p:cNvPr id="3" name="Subtitle 2"/>
          <p:cNvSpPr>
            <a:spLocks noGrp="1"/>
          </p:cNvSpPr>
          <p:nvPr>
            <p:ph type="subTitle" idx="1"/>
          </p:nvPr>
        </p:nvSpPr>
        <p:spPr/>
        <p:txBody>
          <a:bodyPr>
            <a:normAutofit/>
          </a:bodyPr>
          <a:lstStyle/>
          <a:p>
            <a:r>
              <a:rPr lang="en-US" dirty="0"/>
              <a:t>Presentation of progress in week 3</a:t>
            </a:r>
            <a:endParaRPr lang="en-US" dirty="0" smtClean="0"/>
          </a:p>
          <a:p>
            <a:r>
              <a:rPr lang="en-US" dirty="0" err="1"/>
              <a:t>Avinash</a:t>
            </a:r>
            <a:r>
              <a:rPr lang="en-US" dirty="0"/>
              <a:t> Mishra, </a:t>
            </a:r>
            <a:r>
              <a:rPr lang="en-US" dirty="0" err="1" smtClean="0"/>
              <a:t>Matti</a:t>
            </a:r>
            <a:r>
              <a:rPr lang="en-US" dirty="0" smtClean="0"/>
              <a:t> </a:t>
            </a:r>
            <a:r>
              <a:rPr lang="en-US" dirty="0" err="1"/>
              <a:t>Lorenzen</a:t>
            </a:r>
            <a:r>
              <a:rPr lang="en-US" dirty="0"/>
              <a:t> </a:t>
            </a:r>
            <a:r>
              <a:rPr lang="en-US" dirty="0" smtClean="0"/>
              <a:t> AND </a:t>
            </a:r>
            <a:r>
              <a:rPr lang="en-US" dirty="0" err="1"/>
              <a:t>Raveekiat</a:t>
            </a:r>
            <a:r>
              <a:rPr lang="en-US" dirty="0"/>
              <a:t> </a:t>
            </a:r>
            <a:r>
              <a:rPr lang="en-US" dirty="0" err="1" smtClean="0"/>
              <a:t>Singhaphandu</a:t>
            </a:r>
            <a:endParaRPr lang="en-US" dirty="0"/>
          </a:p>
        </p:txBody>
      </p:sp>
    </p:spTree>
    <p:extLst>
      <p:ext uri="{BB962C8B-B14F-4D97-AF65-F5344CB8AC3E}">
        <p14:creationId xmlns:p14="http://schemas.microsoft.com/office/powerpoint/2010/main" val="1573900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from figure 6-8b</a:t>
            </a:r>
            <a:endParaRPr lang="en-US" dirty="0"/>
          </a:p>
        </p:txBody>
      </p:sp>
      <p:sp>
        <p:nvSpPr>
          <p:cNvPr id="3" name="Content Placeholder 2"/>
          <p:cNvSpPr>
            <a:spLocks noGrp="1"/>
          </p:cNvSpPr>
          <p:nvPr>
            <p:ph idx="1"/>
          </p:nvPr>
        </p:nvSpPr>
        <p:spPr>
          <a:xfrm>
            <a:off x="1103312" y="2052918"/>
            <a:ext cx="9276821" cy="4195481"/>
          </a:xfrm>
        </p:spPr>
        <p:txBody>
          <a:bodyPr>
            <a:normAutofit/>
          </a:bodyPr>
          <a:lstStyle/>
          <a:p>
            <a:r>
              <a:rPr lang="en-US" dirty="0" smtClean="0"/>
              <a:t>Now we know that</a:t>
            </a:r>
            <a:r>
              <a:rPr lang="is-IS" dirty="0" smtClean="0"/>
              <a:t>…</a:t>
            </a:r>
            <a:endParaRPr lang="en-US" dirty="0"/>
          </a:p>
          <a:p>
            <a:pPr lvl="1"/>
            <a:r>
              <a:rPr lang="en-US" dirty="0" smtClean="0"/>
              <a:t>They are two type of winning in the cricket matches</a:t>
            </a:r>
          </a:p>
          <a:p>
            <a:pPr lvl="2"/>
            <a:r>
              <a:rPr lang="en-US" b="1" dirty="0" smtClean="0"/>
              <a:t>By run</a:t>
            </a:r>
            <a:r>
              <a:rPr lang="en-US" dirty="0" smtClean="0"/>
              <a:t>		1153 matches</a:t>
            </a:r>
          </a:p>
          <a:p>
            <a:pPr lvl="2"/>
            <a:r>
              <a:rPr lang="en-US" b="1" dirty="0" smtClean="0"/>
              <a:t>By wicket</a:t>
            </a:r>
            <a:r>
              <a:rPr lang="en-US" dirty="0" smtClean="0"/>
              <a:t>	1128 matches</a:t>
            </a:r>
          </a:p>
          <a:p>
            <a:pPr lvl="2"/>
            <a:r>
              <a:rPr lang="en-US" dirty="0" smtClean="0"/>
              <a:t>Only few of the matches they do not have any winner</a:t>
            </a:r>
          </a:p>
          <a:p>
            <a:pPr lvl="1"/>
            <a:r>
              <a:rPr lang="en-US" b="1" dirty="0" smtClean="0"/>
              <a:t>Each team has a different boldness (for example)</a:t>
            </a:r>
          </a:p>
          <a:p>
            <a:pPr lvl="2"/>
            <a:r>
              <a:rPr lang="en-US" dirty="0" smtClean="0"/>
              <a:t>Australia mostly win by runs</a:t>
            </a:r>
          </a:p>
          <a:p>
            <a:pPr lvl="2"/>
            <a:r>
              <a:rPr lang="en-US" dirty="0" smtClean="0"/>
              <a:t>India mostly win by wickets</a:t>
            </a:r>
          </a:p>
          <a:p>
            <a:pPr lvl="2"/>
            <a:r>
              <a:rPr lang="en-US" dirty="0" smtClean="0"/>
              <a:t>Most of the team win by wickets</a:t>
            </a:r>
          </a:p>
          <a:p>
            <a:pPr lvl="2"/>
            <a:endParaRPr lang="en-US" b="1" dirty="0" smtClean="0"/>
          </a:p>
          <a:p>
            <a:pPr lvl="2"/>
            <a:endParaRPr lang="en-US" b="1" dirty="0" smtClean="0"/>
          </a:p>
        </p:txBody>
      </p:sp>
    </p:spTree>
    <p:extLst>
      <p:ext uri="{BB962C8B-B14F-4D97-AF65-F5344CB8AC3E}">
        <p14:creationId xmlns:p14="http://schemas.microsoft.com/office/powerpoint/2010/main" val="952292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done so far</a:t>
            </a:r>
            <a:r>
              <a:rPr lang="is-IS" dirty="0" smtClean="0"/>
              <a:t>…(3)</a:t>
            </a:r>
            <a:endParaRPr lang="en-US" dirty="0"/>
          </a:p>
        </p:txBody>
      </p:sp>
      <p:sp>
        <p:nvSpPr>
          <p:cNvPr id="3" name="Content Placeholder 2"/>
          <p:cNvSpPr>
            <a:spLocks noGrp="1"/>
          </p:cNvSpPr>
          <p:nvPr>
            <p:ph idx="1"/>
          </p:nvPr>
        </p:nvSpPr>
        <p:spPr/>
        <p:txBody>
          <a:bodyPr>
            <a:normAutofit/>
          </a:bodyPr>
          <a:lstStyle/>
          <a:p>
            <a:r>
              <a:rPr lang="en-US" dirty="0" smtClean="0"/>
              <a:t>Second section: by-ball-ball innings information</a:t>
            </a:r>
          </a:p>
          <a:p>
            <a:pPr lvl="1"/>
            <a:r>
              <a:rPr lang="en-US" b="1" dirty="0"/>
              <a:t>Amounts of </a:t>
            </a:r>
            <a:r>
              <a:rPr lang="en-US" b="1" dirty="0" smtClean="0"/>
              <a:t>Face-offs between </a:t>
            </a:r>
            <a:r>
              <a:rPr lang="en-US" b="1" dirty="0"/>
              <a:t>a specific bowler and batsman</a:t>
            </a:r>
          </a:p>
          <a:p>
            <a:pPr lvl="1"/>
            <a:r>
              <a:rPr lang="en-US" b="1" dirty="0"/>
              <a:t>Runs scored against a bowler by a specific batsman</a:t>
            </a:r>
          </a:p>
          <a:p>
            <a:pPr lvl="1"/>
            <a:r>
              <a:rPr lang="en-US" b="1" dirty="0"/>
              <a:t>Average amount of runs of a specific batsman against a specific </a:t>
            </a:r>
            <a:r>
              <a:rPr lang="en-US" b="1" dirty="0" smtClean="0"/>
              <a:t>bowler</a:t>
            </a:r>
            <a:endParaRPr lang="en-US" dirty="0"/>
          </a:p>
          <a:p>
            <a:pPr lvl="1"/>
            <a:endParaRPr lang="en-US" dirty="0" smtClean="0"/>
          </a:p>
          <a:p>
            <a:pPr lvl="2"/>
            <a:endParaRPr lang="en-US" dirty="0" smtClean="0"/>
          </a:p>
        </p:txBody>
      </p:sp>
    </p:spTree>
    <p:extLst>
      <p:ext uri="{BB962C8B-B14F-4D97-AF65-F5344CB8AC3E}">
        <p14:creationId xmlns:p14="http://schemas.microsoft.com/office/powerpoint/2010/main" val="896166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645"/>
          </a:xfrm>
        </p:spPr>
        <p:txBody>
          <a:bodyPr/>
          <a:lstStyle/>
          <a:p>
            <a:r>
              <a:rPr lang="en-US" dirty="0" smtClean="0"/>
              <a:t>Figure 10</a:t>
            </a:r>
            <a:endParaRPr lang="en-US" dirty="0"/>
          </a:p>
        </p:txBody>
      </p:sp>
      <p:sp>
        <p:nvSpPr>
          <p:cNvPr id="3" name="Content Placeholder 2"/>
          <p:cNvSpPr>
            <a:spLocks noGrp="1"/>
          </p:cNvSpPr>
          <p:nvPr>
            <p:ph idx="1"/>
          </p:nvPr>
        </p:nvSpPr>
        <p:spPr>
          <a:xfrm>
            <a:off x="1103312" y="1255364"/>
            <a:ext cx="9361488" cy="4993036"/>
          </a:xfrm>
        </p:spPr>
        <p:txBody>
          <a:bodyPr/>
          <a:lstStyle/>
          <a:p>
            <a:r>
              <a:rPr lang="en-US" dirty="0"/>
              <a:t>Amounts of </a:t>
            </a:r>
            <a:r>
              <a:rPr lang="en-US" dirty="0" smtClean="0"/>
              <a:t>Face-offs between </a:t>
            </a:r>
            <a:r>
              <a:rPr lang="en-US" dirty="0"/>
              <a:t>a specific bowler and batsman</a:t>
            </a:r>
          </a:p>
          <a:p>
            <a:r>
              <a:rPr lang="en-US" dirty="0" smtClean="0"/>
              <a:t>  </a:t>
            </a:r>
            <a:endParaRPr lang="en-US" dirty="0"/>
          </a:p>
          <a:p>
            <a:endParaRPr lang="en-US" dirty="0"/>
          </a:p>
        </p:txBody>
      </p:sp>
      <p:pic>
        <p:nvPicPr>
          <p:cNvPr id="5" name="Picture 4"/>
          <p:cNvPicPr>
            <a:picLocks noChangeAspect="1"/>
          </p:cNvPicPr>
          <p:nvPr/>
        </p:nvPicPr>
        <p:blipFill rotWithShape="1">
          <a:blip r:embed="rId3"/>
          <a:srcRect l="-77" t="1301" r="14821" b="75583"/>
          <a:stretch/>
        </p:blipFill>
        <p:spPr>
          <a:xfrm>
            <a:off x="1510728" y="1811867"/>
            <a:ext cx="9106472" cy="4893733"/>
          </a:xfrm>
          <a:prstGeom prst="rect">
            <a:avLst/>
          </a:prstGeom>
        </p:spPr>
      </p:pic>
    </p:spTree>
    <p:extLst>
      <p:ext uri="{BB962C8B-B14F-4D97-AF65-F5344CB8AC3E}">
        <p14:creationId xmlns:p14="http://schemas.microsoft.com/office/powerpoint/2010/main" val="1495978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645"/>
          </a:xfrm>
        </p:spPr>
        <p:txBody>
          <a:bodyPr/>
          <a:lstStyle/>
          <a:p>
            <a:r>
              <a:rPr lang="en-US" dirty="0" smtClean="0"/>
              <a:t>Figure 11</a:t>
            </a:r>
            <a:endParaRPr lang="en-US" dirty="0"/>
          </a:p>
        </p:txBody>
      </p:sp>
      <p:sp>
        <p:nvSpPr>
          <p:cNvPr id="3" name="Content Placeholder 2"/>
          <p:cNvSpPr>
            <a:spLocks noGrp="1"/>
          </p:cNvSpPr>
          <p:nvPr>
            <p:ph idx="1"/>
          </p:nvPr>
        </p:nvSpPr>
        <p:spPr>
          <a:xfrm>
            <a:off x="1103312" y="1255364"/>
            <a:ext cx="9361488" cy="4993036"/>
          </a:xfrm>
        </p:spPr>
        <p:txBody>
          <a:bodyPr/>
          <a:lstStyle/>
          <a:p>
            <a:r>
              <a:rPr lang="en-US" dirty="0"/>
              <a:t>Runs scored against a bowler by a specific </a:t>
            </a:r>
            <a:r>
              <a:rPr lang="en-US" dirty="0" smtClean="0"/>
              <a:t>batsman</a:t>
            </a:r>
            <a:endParaRPr lang="en-US" dirty="0"/>
          </a:p>
          <a:p>
            <a:r>
              <a:rPr lang="en-US" dirty="0" smtClean="0"/>
              <a:t>  </a:t>
            </a:r>
            <a:endParaRPr lang="en-US" dirty="0"/>
          </a:p>
        </p:txBody>
      </p:sp>
      <p:pic>
        <p:nvPicPr>
          <p:cNvPr id="6" name="Picture 5"/>
          <p:cNvPicPr>
            <a:picLocks noChangeAspect="1"/>
          </p:cNvPicPr>
          <p:nvPr/>
        </p:nvPicPr>
        <p:blipFill rotWithShape="1">
          <a:blip r:embed="rId3"/>
          <a:srcRect t="1913" r="16199" b="61473"/>
          <a:stretch/>
        </p:blipFill>
        <p:spPr>
          <a:xfrm>
            <a:off x="1529654" y="1794933"/>
            <a:ext cx="8935146" cy="4859867"/>
          </a:xfrm>
          <a:prstGeom prst="rect">
            <a:avLst/>
          </a:prstGeom>
        </p:spPr>
      </p:pic>
    </p:spTree>
    <p:extLst>
      <p:ext uri="{BB962C8B-B14F-4D97-AF65-F5344CB8AC3E}">
        <p14:creationId xmlns:p14="http://schemas.microsoft.com/office/powerpoint/2010/main" val="1345986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645"/>
          </a:xfrm>
        </p:spPr>
        <p:txBody>
          <a:bodyPr/>
          <a:lstStyle/>
          <a:p>
            <a:r>
              <a:rPr lang="en-US" dirty="0" smtClean="0"/>
              <a:t>Figure 12</a:t>
            </a:r>
            <a:endParaRPr lang="en-US" dirty="0"/>
          </a:p>
        </p:txBody>
      </p:sp>
      <p:sp>
        <p:nvSpPr>
          <p:cNvPr id="3" name="Content Placeholder 2"/>
          <p:cNvSpPr>
            <a:spLocks noGrp="1"/>
          </p:cNvSpPr>
          <p:nvPr>
            <p:ph idx="1"/>
          </p:nvPr>
        </p:nvSpPr>
        <p:spPr>
          <a:xfrm>
            <a:off x="1103311" y="1255364"/>
            <a:ext cx="9750955" cy="4993036"/>
          </a:xfrm>
        </p:spPr>
        <p:txBody>
          <a:bodyPr/>
          <a:lstStyle/>
          <a:p>
            <a:r>
              <a:rPr lang="en-US" dirty="0"/>
              <a:t>Average amount of runs of a specific batsman against a specific </a:t>
            </a:r>
            <a:r>
              <a:rPr lang="en-US" dirty="0" smtClean="0"/>
              <a:t>bowler</a:t>
            </a:r>
          </a:p>
          <a:p>
            <a:r>
              <a:rPr lang="en-US" dirty="0"/>
              <a:t> </a:t>
            </a:r>
          </a:p>
          <a:p>
            <a:endParaRPr lang="en-US" dirty="0"/>
          </a:p>
        </p:txBody>
      </p:sp>
      <p:pic>
        <p:nvPicPr>
          <p:cNvPr id="5" name="Picture 4"/>
          <p:cNvPicPr>
            <a:picLocks noChangeAspect="1"/>
          </p:cNvPicPr>
          <p:nvPr/>
        </p:nvPicPr>
        <p:blipFill rotWithShape="1">
          <a:blip r:embed="rId3"/>
          <a:srcRect t="1286" r="8278" b="75582"/>
          <a:stretch/>
        </p:blipFill>
        <p:spPr>
          <a:xfrm>
            <a:off x="1554980" y="1794932"/>
            <a:ext cx="9756486" cy="4876801"/>
          </a:xfrm>
          <a:prstGeom prst="rect">
            <a:avLst/>
          </a:prstGeom>
        </p:spPr>
      </p:pic>
    </p:spTree>
    <p:extLst>
      <p:ext uri="{BB962C8B-B14F-4D97-AF65-F5344CB8AC3E}">
        <p14:creationId xmlns:p14="http://schemas.microsoft.com/office/powerpoint/2010/main" val="1222418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645"/>
          </a:xfrm>
        </p:spPr>
        <p:txBody>
          <a:bodyPr/>
          <a:lstStyle/>
          <a:p>
            <a:r>
              <a:rPr lang="en-US" dirty="0" smtClean="0"/>
              <a:t>Figure 13 </a:t>
            </a:r>
            <a:r>
              <a:rPr lang="en-US" dirty="0" err="1" smtClean="0"/>
              <a:t>a&amp;b</a:t>
            </a:r>
            <a:endParaRPr lang="en-US" dirty="0"/>
          </a:p>
        </p:txBody>
      </p:sp>
      <p:sp>
        <p:nvSpPr>
          <p:cNvPr id="3" name="Content Placeholder 2"/>
          <p:cNvSpPr>
            <a:spLocks noGrp="1"/>
          </p:cNvSpPr>
          <p:nvPr>
            <p:ph idx="1"/>
          </p:nvPr>
        </p:nvSpPr>
        <p:spPr>
          <a:xfrm>
            <a:off x="1103311" y="1255364"/>
            <a:ext cx="9310689" cy="499303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rotWithShape="1">
          <a:blip r:embed="rId3"/>
          <a:srcRect t="3572" b="12185"/>
          <a:stretch/>
        </p:blipFill>
        <p:spPr>
          <a:xfrm>
            <a:off x="1567085" y="1255362"/>
            <a:ext cx="4098016" cy="5602637"/>
          </a:xfrm>
          <a:prstGeom prst="rect">
            <a:avLst/>
          </a:prstGeom>
        </p:spPr>
      </p:pic>
      <p:pic>
        <p:nvPicPr>
          <p:cNvPr id="6" name="Picture 5"/>
          <p:cNvPicPr>
            <a:picLocks noChangeAspect="1"/>
          </p:cNvPicPr>
          <p:nvPr/>
        </p:nvPicPr>
        <p:blipFill rotWithShape="1">
          <a:blip r:embed="rId4"/>
          <a:srcRect t="3176" b="12626"/>
          <a:stretch/>
        </p:blipFill>
        <p:spPr>
          <a:xfrm>
            <a:off x="5823996" y="1255363"/>
            <a:ext cx="4110418" cy="5616500"/>
          </a:xfrm>
          <a:prstGeom prst="rect">
            <a:avLst/>
          </a:prstGeom>
        </p:spPr>
      </p:pic>
    </p:spTree>
    <p:extLst>
      <p:ext uri="{BB962C8B-B14F-4D97-AF65-F5344CB8AC3E}">
        <p14:creationId xmlns:p14="http://schemas.microsoft.com/office/powerpoint/2010/main" val="1347099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from figure 10-13b</a:t>
            </a:r>
            <a:endParaRPr lang="en-US" dirty="0"/>
          </a:p>
        </p:txBody>
      </p:sp>
      <p:sp>
        <p:nvSpPr>
          <p:cNvPr id="3" name="Content Placeholder 2"/>
          <p:cNvSpPr>
            <a:spLocks noGrp="1"/>
          </p:cNvSpPr>
          <p:nvPr>
            <p:ph idx="1"/>
          </p:nvPr>
        </p:nvSpPr>
        <p:spPr>
          <a:xfrm>
            <a:off x="1103312" y="2052918"/>
            <a:ext cx="9276821" cy="4195481"/>
          </a:xfrm>
        </p:spPr>
        <p:txBody>
          <a:bodyPr>
            <a:normAutofit/>
          </a:bodyPr>
          <a:lstStyle/>
          <a:p>
            <a:r>
              <a:rPr lang="en-US" dirty="0" smtClean="0"/>
              <a:t>What we can</a:t>
            </a:r>
            <a:r>
              <a:rPr lang="is-IS" dirty="0" smtClean="0"/>
              <a:t>…</a:t>
            </a:r>
            <a:endParaRPr lang="en-US" dirty="0"/>
          </a:p>
          <a:p>
            <a:pPr lvl="1"/>
            <a:r>
              <a:rPr lang="en-US" dirty="0"/>
              <a:t>E</a:t>
            </a:r>
            <a:r>
              <a:rPr lang="en-US" dirty="0" smtClean="0"/>
              <a:t>valuate </a:t>
            </a:r>
            <a:r>
              <a:rPr lang="en-US" dirty="0"/>
              <a:t>and visualize specific </a:t>
            </a:r>
            <a:r>
              <a:rPr lang="en-US" dirty="0" smtClean="0"/>
              <a:t>face-offs </a:t>
            </a:r>
            <a:r>
              <a:rPr lang="en-US" dirty="0"/>
              <a:t>between a bowler and a </a:t>
            </a:r>
            <a:r>
              <a:rPr lang="en-US" dirty="0" smtClean="0"/>
              <a:t>batsman</a:t>
            </a:r>
          </a:p>
          <a:p>
            <a:pPr lvl="1"/>
            <a:r>
              <a:rPr lang="en-US" dirty="0"/>
              <a:t>M</a:t>
            </a:r>
            <a:r>
              <a:rPr lang="en-US" dirty="0" smtClean="0"/>
              <a:t>ake </a:t>
            </a:r>
            <a:r>
              <a:rPr lang="en-US" dirty="0"/>
              <a:t>statements about the performance of the players as we can sum up all runs ever scored by a batsman against each bowler </a:t>
            </a:r>
            <a:endParaRPr lang="en-US" dirty="0" smtClean="0"/>
          </a:p>
          <a:p>
            <a:pPr lvl="1"/>
            <a:r>
              <a:rPr lang="en-US" dirty="0"/>
              <a:t>C</a:t>
            </a:r>
            <a:r>
              <a:rPr lang="en-US" dirty="0" smtClean="0"/>
              <a:t>ompute </a:t>
            </a:r>
            <a:r>
              <a:rPr lang="en-US" dirty="0"/>
              <a:t>an average of runs against each </a:t>
            </a:r>
            <a:r>
              <a:rPr lang="en-US" dirty="0" smtClean="0"/>
              <a:t>opponent</a:t>
            </a:r>
          </a:p>
          <a:p>
            <a:pPr lvl="1"/>
            <a:r>
              <a:rPr lang="en-US" dirty="0" smtClean="0"/>
              <a:t>Have a </a:t>
            </a:r>
            <a:r>
              <a:rPr lang="en-US" dirty="0"/>
              <a:t>closer look at the player pairings that have the highest and the lowest run </a:t>
            </a:r>
            <a:r>
              <a:rPr lang="en-US" dirty="0" smtClean="0"/>
              <a:t>average.</a:t>
            </a:r>
          </a:p>
          <a:p>
            <a:pPr lvl="1"/>
            <a:r>
              <a:rPr lang="en-US" dirty="0" smtClean="0"/>
              <a:t>In </a:t>
            </a:r>
            <a:r>
              <a:rPr lang="en-US" dirty="0"/>
              <a:t>fact, the pairing between MS </a:t>
            </a:r>
            <a:r>
              <a:rPr lang="en-US" dirty="0" err="1"/>
              <a:t>Dhoni</a:t>
            </a:r>
            <a:r>
              <a:rPr lang="en-US" dirty="0"/>
              <a:t> and JP Faulkner has been historical as there has been a new world record set up </a:t>
            </a:r>
            <a:r>
              <a:rPr lang="en-US" dirty="0" smtClean="0"/>
              <a:t>[</a:t>
            </a:r>
            <a:r>
              <a:rPr lang="en-US" dirty="0" smtClean="0">
                <a:hlinkClick r:id="rId2"/>
              </a:rPr>
              <a:t>link</a:t>
            </a:r>
            <a:r>
              <a:rPr lang="en-US" dirty="0" smtClean="0"/>
              <a:t>]</a:t>
            </a:r>
          </a:p>
          <a:p>
            <a:pPr lvl="1"/>
            <a:r>
              <a:rPr lang="en-US" b="1" dirty="0" smtClean="0"/>
              <a:t>Evaluations </a:t>
            </a:r>
            <a:r>
              <a:rPr lang="en-US" b="1" dirty="0"/>
              <a:t>like this can be easily created for any pairing. The information we gather </a:t>
            </a:r>
            <a:r>
              <a:rPr lang="en-US" b="1" u="sng" dirty="0"/>
              <a:t>cannot yet be found </a:t>
            </a:r>
            <a:r>
              <a:rPr lang="en-US" b="1" dirty="0"/>
              <a:t>in popular cricket statistic web sites.</a:t>
            </a:r>
            <a:endParaRPr lang="en-US" b="1" dirty="0" smtClean="0"/>
          </a:p>
          <a:p>
            <a:pPr lvl="2"/>
            <a:endParaRPr lang="en-US" dirty="0" smtClean="0"/>
          </a:p>
        </p:txBody>
      </p:sp>
    </p:spTree>
    <p:extLst>
      <p:ext uri="{BB962C8B-B14F-4D97-AF65-F5344CB8AC3E}">
        <p14:creationId xmlns:p14="http://schemas.microsoft.com/office/powerpoint/2010/main" val="12205851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410" y="519070"/>
            <a:ext cx="9404723" cy="1400530"/>
          </a:xfrm>
        </p:spPr>
        <p:txBody>
          <a:bodyPr/>
          <a:lstStyle/>
          <a:p>
            <a:r>
              <a:rPr lang="en-US" sz="2800" dirty="0" smtClean="0"/>
              <a:t>Feedback for Team 3 :Food </a:t>
            </a:r>
            <a:r>
              <a:rPr lang="en-US" sz="2800" dirty="0"/>
              <a:t>Inspection Dataset</a:t>
            </a:r>
            <a:r>
              <a:rPr lang="en-US" dirty="0"/>
              <a:t/>
            </a:r>
            <a:br>
              <a:rPr lang="en-US" dirty="0"/>
            </a:br>
            <a:endParaRPr lang="en-US" dirty="0"/>
          </a:p>
        </p:txBody>
      </p:sp>
      <p:sp>
        <p:nvSpPr>
          <p:cNvPr id="3" name="Content Placeholder 2"/>
          <p:cNvSpPr>
            <a:spLocks noGrp="1"/>
          </p:cNvSpPr>
          <p:nvPr>
            <p:ph idx="1"/>
          </p:nvPr>
        </p:nvSpPr>
        <p:spPr>
          <a:xfrm>
            <a:off x="1103312" y="1403798"/>
            <a:ext cx="9276821" cy="4844602"/>
          </a:xfrm>
        </p:spPr>
        <p:txBody>
          <a:bodyPr>
            <a:normAutofit/>
          </a:bodyPr>
          <a:lstStyle/>
          <a:p>
            <a:pPr marL="285750" lvl="2" indent="-285750" defTabSz="914400">
              <a:spcBef>
                <a:spcPts val="0"/>
              </a:spcBef>
              <a:buClrTx/>
              <a:buSzTx/>
              <a:buFont typeface="Wingdings" panose="05000000000000000000" pitchFamily="2" charset="2"/>
              <a:buChar char="v"/>
              <a:defRPr/>
            </a:pPr>
            <a:r>
              <a:rPr lang="en-US" dirty="0" smtClean="0"/>
              <a:t>Clear and detailed description of work.. Good Work, keep it up.</a:t>
            </a:r>
          </a:p>
          <a:p>
            <a:pPr marL="285750" lvl="2" indent="-285750" defTabSz="914400">
              <a:spcBef>
                <a:spcPts val="0"/>
              </a:spcBef>
              <a:buClrTx/>
              <a:buSzTx/>
              <a:buFont typeface="Wingdings" panose="05000000000000000000" pitchFamily="2" charset="2"/>
              <a:buChar char="v"/>
              <a:defRPr/>
            </a:pPr>
            <a:endParaRPr lang="en-US" dirty="0"/>
          </a:p>
          <a:p>
            <a:pPr marL="285750" lvl="2" indent="-285750" defTabSz="914400">
              <a:spcBef>
                <a:spcPts val="0"/>
              </a:spcBef>
              <a:buClrTx/>
              <a:buSzTx/>
              <a:buFont typeface="Wingdings" panose="05000000000000000000" pitchFamily="2" charset="2"/>
              <a:buChar char="v"/>
              <a:defRPr/>
            </a:pPr>
            <a:r>
              <a:rPr lang="en-US" b="1" dirty="0" smtClean="0"/>
              <a:t>Year </a:t>
            </a:r>
            <a:r>
              <a:rPr lang="en-US" b="1" dirty="0"/>
              <a:t>wise inspection </a:t>
            </a:r>
            <a:r>
              <a:rPr lang="en-US" b="1" dirty="0" smtClean="0"/>
              <a:t>Result</a:t>
            </a:r>
          </a:p>
          <a:p>
            <a:pPr marL="0" lvl="2" indent="0" defTabSz="914400">
              <a:spcBef>
                <a:spcPts val="0"/>
              </a:spcBef>
              <a:buClrTx/>
              <a:buSzTx/>
              <a:buNone/>
              <a:defRPr/>
            </a:pPr>
            <a:r>
              <a:rPr lang="en-US" dirty="0" smtClean="0"/>
              <a:t>	Normalized data for 2016, would have been good.</a:t>
            </a:r>
          </a:p>
          <a:p>
            <a:pPr marL="0" lvl="2" indent="0" defTabSz="914400">
              <a:spcBef>
                <a:spcPts val="0"/>
              </a:spcBef>
              <a:buClrTx/>
              <a:buSzTx/>
              <a:buNone/>
              <a:defRPr/>
            </a:pPr>
            <a:endParaRPr lang="en-US" dirty="0" smtClean="0"/>
          </a:p>
          <a:p>
            <a:pPr marL="285750" lvl="2" indent="-285750" defTabSz="914400">
              <a:spcBef>
                <a:spcPts val="0"/>
              </a:spcBef>
              <a:buClrTx/>
              <a:buSzTx/>
              <a:buFont typeface="Wingdings" panose="05000000000000000000" pitchFamily="2" charset="2"/>
              <a:buChar char="v"/>
              <a:defRPr/>
            </a:pPr>
            <a:r>
              <a:rPr lang="en-IN" b="1" dirty="0" smtClean="0"/>
              <a:t>Brand </a:t>
            </a:r>
            <a:r>
              <a:rPr lang="en-IN" b="1" dirty="0"/>
              <a:t>wise Inspection Result Analysis</a:t>
            </a:r>
            <a:r>
              <a:rPr lang="en-IN" b="1" dirty="0" smtClean="0"/>
              <a:t>:</a:t>
            </a:r>
          </a:p>
          <a:p>
            <a:pPr marL="0" lvl="2" indent="0" defTabSz="914400">
              <a:spcBef>
                <a:spcPts val="0"/>
              </a:spcBef>
              <a:buClrTx/>
              <a:buSzTx/>
              <a:buNone/>
              <a:defRPr/>
            </a:pPr>
            <a:r>
              <a:rPr lang="en-US" dirty="0" smtClean="0"/>
              <a:t>	Interesting Results bit little bit confused  about the statement “</a:t>
            </a:r>
            <a:r>
              <a:rPr lang="en-IN" dirty="0"/>
              <a:t>Dunkin Donuts has </a:t>
            </a:r>
            <a:r>
              <a:rPr lang="en-IN" dirty="0" smtClean="0"/>
              <a:t>   </a:t>
            </a:r>
          </a:p>
          <a:p>
            <a:pPr marL="0" lvl="2" indent="0" defTabSz="914400">
              <a:spcBef>
                <a:spcPts val="0"/>
              </a:spcBef>
              <a:buClrTx/>
              <a:buSzTx/>
              <a:buNone/>
              <a:defRPr/>
            </a:pPr>
            <a:r>
              <a:rPr lang="en-IN" dirty="0"/>
              <a:t> </a:t>
            </a:r>
            <a:r>
              <a:rPr lang="en-IN" dirty="0" smtClean="0"/>
              <a:t>                more </a:t>
            </a:r>
            <a:r>
              <a:rPr lang="en-IN" dirty="0"/>
              <a:t>outlets but they has fewer failed inspections than Mc </a:t>
            </a:r>
            <a:r>
              <a:rPr lang="en-IN" dirty="0" err="1" smtClean="0"/>
              <a:t>Donalds</a:t>
            </a:r>
            <a:r>
              <a:rPr lang="en-IN" dirty="0" smtClean="0"/>
              <a:t>” </a:t>
            </a:r>
          </a:p>
          <a:p>
            <a:pPr marL="0" lvl="2" indent="0" defTabSz="914400">
              <a:spcBef>
                <a:spcPts val="0"/>
              </a:spcBef>
              <a:buClrTx/>
              <a:buSzTx/>
              <a:buNone/>
              <a:defRPr/>
            </a:pPr>
            <a:r>
              <a:rPr lang="en-IN" dirty="0" smtClean="0"/>
              <a:t>                 because I can see from given figure that </a:t>
            </a:r>
            <a:r>
              <a:rPr lang="en-IN" dirty="0"/>
              <a:t>Dunkin Donuts </a:t>
            </a:r>
            <a:r>
              <a:rPr lang="en-IN" dirty="0" smtClean="0"/>
              <a:t>has less no of inspections.</a:t>
            </a:r>
          </a:p>
          <a:p>
            <a:pPr marL="0" lvl="2" indent="0" defTabSz="914400">
              <a:spcBef>
                <a:spcPts val="0"/>
              </a:spcBef>
              <a:buClrTx/>
              <a:buSzTx/>
              <a:buNone/>
              <a:defRPr/>
            </a:pPr>
            <a:endParaRPr lang="en-US" dirty="0" smtClean="0"/>
          </a:p>
          <a:p>
            <a:pPr marL="0" lvl="2" indent="0" defTabSz="914400">
              <a:spcBef>
                <a:spcPts val="0"/>
              </a:spcBef>
              <a:buClrTx/>
              <a:buSzTx/>
              <a:buNone/>
              <a:defRPr/>
            </a:pPr>
            <a:endParaRPr lang="en-US" dirty="0" smtClean="0"/>
          </a:p>
          <a:p>
            <a:pPr marL="285750" lvl="2" indent="-285750" defTabSz="914400">
              <a:spcBef>
                <a:spcPts val="0"/>
              </a:spcBef>
              <a:buClrTx/>
              <a:buSzTx/>
              <a:buFont typeface="Wingdings" panose="05000000000000000000" pitchFamily="2" charset="2"/>
              <a:buChar char="v"/>
              <a:defRPr/>
            </a:pPr>
            <a:r>
              <a:rPr lang="en-IN" b="1" dirty="0" smtClean="0"/>
              <a:t>Visualizations </a:t>
            </a:r>
            <a:r>
              <a:rPr lang="en-IN" b="1" dirty="0"/>
              <a:t>of "Inspection Result" history based on location </a:t>
            </a:r>
            <a:r>
              <a:rPr lang="en-IN" b="1" dirty="0" smtClean="0"/>
              <a:t>:</a:t>
            </a:r>
          </a:p>
          <a:p>
            <a:pPr marL="0" lvl="2" indent="0" defTabSz="914400">
              <a:spcBef>
                <a:spcPts val="0"/>
              </a:spcBef>
              <a:buClrTx/>
              <a:buSzTx/>
              <a:buNone/>
              <a:defRPr/>
            </a:pPr>
            <a:r>
              <a:rPr lang="en-US" dirty="0"/>
              <a:t>	</a:t>
            </a:r>
            <a:r>
              <a:rPr lang="en-US" dirty="0" smtClean="0"/>
              <a:t>really love the idea to show all details based on location and make it more   </a:t>
            </a:r>
          </a:p>
          <a:p>
            <a:pPr marL="0" lvl="2" indent="0" defTabSz="914400">
              <a:spcBef>
                <a:spcPts val="0"/>
              </a:spcBef>
              <a:buClrTx/>
              <a:buSzTx/>
              <a:buNone/>
              <a:defRPr/>
            </a:pPr>
            <a:r>
              <a:rPr lang="en-US" dirty="0"/>
              <a:t> </a:t>
            </a:r>
            <a:r>
              <a:rPr lang="en-US" dirty="0" smtClean="0"/>
              <a:t>               interactive. Love to know more description about how you did it.</a:t>
            </a:r>
          </a:p>
          <a:p>
            <a:pPr marL="285750" lvl="2" indent="-285750" defTabSz="914400">
              <a:spcBef>
                <a:spcPts val="0"/>
              </a:spcBef>
              <a:buClrTx/>
              <a:buSzTx/>
              <a:buFont typeface="Wingdings" panose="05000000000000000000" pitchFamily="2" charset="2"/>
              <a:buChar char="v"/>
              <a:defRPr/>
            </a:pPr>
            <a:endParaRPr lang="en-IN" dirty="0" smtClean="0"/>
          </a:p>
          <a:p>
            <a:pPr marL="285750" lvl="2" indent="-285750" defTabSz="914400">
              <a:spcBef>
                <a:spcPts val="0"/>
              </a:spcBef>
              <a:buClrTx/>
              <a:buSzTx/>
              <a:buFont typeface="Wingdings" panose="05000000000000000000" pitchFamily="2" charset="2"/>
              <a:buChar char="v"/>
              <a:defRPr/>
            </a:pPr>
            <a:endParaRPr lang="en-US" dirty="0" smtClean="0"/>
          </a:p>
        </p:txBody>
      </p:sp>
    </p:spTree>
    <p:extLst>
      <p:ext uri="{BB962C8B-B14F-4D97-AF65-F5344CB8AC3E}">
        <p14:creationId xmlns:p14="http://schemas.microsoft.com/office/powerpoint/2010/main" val="1819534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in progress</a:t>
            </a:r>
          </a:p>
        </p:txBody>
      </p:sp>
      <p:sp>
        <p:nvSpPr>
          <p:cNvPr id="3" name="Content Placeholder 2"/>
          <p:cNvSpPr>
            <a:spLocks noGrp="1"/>
          </p:cNvSpPr>
          <p:nvPr>
            <p:ph idx="1"/>
          </p:nvPr>
        </p:nvSpPr>
        <p:spPr/>
        <p:txBody>
          <a:bodyPr/>
          <a:lstStyle/>
          <a:p>
            <a:r>
              <a:rPr lang="en-US" dirty="0"/>
              <a:t>Parsing player profiles, </a:t>
            </a:r>
            <a:r>
              <a:rPr lang="en-US" dirty="0" smtClean="0"/>
              <a:t>crawl more information of the </a:t>
            </a:r>
            <a:r>
              <a:rPr lang="en-US" b="1" dirty="0" smtClean="0"/>
              <a:t>player</a:t>
            </a:r>
            <a:r>
              <a:rPr lang="en-US" dirty="0" smtClean="0"/>
              <a:t> from </a:t>
            </a:r>
            <a:r>
              <a:rPr lang="en-US" b="1" dirty="0" smtClean="0"/>
              <a:t>ESPN </a:t>
            </a:r>
            <a:r>
              <a:rPr lang="en-US" b="1" dirty="0" err="1" smtClean="0"/>
              <a:t>Cricinfo</a:t>
            </a:r>
            <a:r>
              <a:rPr lang="en-US" b="1" dirty="0"/>
              <a:t> </a:t>
            </a:r>
            <a:r>
              <a:rPr lang="en-US" dirty="0" smtClean="0"/>
              <a:t>for further information such as</a:t>
            </a:r>
            <a:r>
              <a:rPr lang="en-US" dirty="0"/>
              <a:t>, batting style, bowling style, </a:t>
            </a:r>
            <a:r>
              <a:rPr lang="en-US" dirty="0" smtClean="0"/>
              <a:t>batting </a:t>
            </a:r>
            <a:r>
              <a:rPr lang="en-US" dirty="0"/>
              <a:t>and fielding averages, and </a:t>
            </a:r>
            <a:r>
              <a:rPr lang="en-US" dirty="0" smtClean="0"/>
              <a:t>bowling averages.</a:t>
            </a:r>
            <a:endParaRPr lang="en-US" b="1" dirty="0"/>
          </a:p>
          <a:p>
            <a:r>
              <a:rPr lang="en-US" dirty="0"/>
              <a:t>Getting to </a:t>
            </a:r>
            <a:r>
              <a:rPr lang="en-US" dirty="0" smtClean="0"/>
              <a:t>know more about data mining tools</a:t>
            </a:r>
          </a:p>
          <a:p>
            <a:pPr lvl="1"/>
            <a:r>
              <a:rPr lang="en-US" b="1" dirty="0" err="1" smtClean="0"/>
              <a:t>Tableu</a:t>
            </a:r>
            <a:r>
              <a:rPr lang="en-US" b="1" dirty="0" smtClean="0"/>
              <a:t>(software)</a:t>
            </a:r>
          </a:p>
          <a:p>
            <a:pPr lvl="1"/>
            <a:r>
              <a:rPr lang="en-US" dirty="0" err="1" smtClean="0"/>
              <a:t>RapidMiner</a:t>
            </a:r>
            <a:endParaRPr lang="en-US" dirty="0" smtClean="0"/>
          </a:p>
          <a:p>
            <a:pPr lvl="1"/>
            <a:r>
              <a:rPr lang="en-US" dirty="0" smtClean="0"/>
              <a:t>R Language</a:t>
            </a:r>
          </a:p>
          <a:p>
            <a:pPr lvl="1"/>
            <a:r>
              <a:rPr lang="en-US" b="1" dirty="0" smtClean="0"/>
              <a:t>Microsoft Excel</a:t>
            </a:r>
          </a:p>
          <a:p>
            <a:pPr lvl="1"/>
            <a:r>
              <a:rPr lang="en-US" dirty="0"/>
              <a:t>Waikato Environment for Knowledge </a:t>
            </a:r>
            <a:r>
              <a:rPr lang="en-US" dirty="0" smtClean="0"/>
              <a:t>Analysis (WEKA)</a:t>
            </a:r>
          </a:p>
          <a:p>
            <a:endParaRPr lang="en-US" dirty="0"/>
          </a:p>
        </p:txBody>
      </p:sp>
    </p:spTree>
    <p:extLst>
      <p:ext uri="{BB962C8B-B14F-4D97-AF65-F5344CB8AC3E}">
        <p14:creationId xmlns:p14="http://schemas.microsoft.com/office/powerpoint/2010/main" val="1316245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done so far</a:t>
            </a:r>
            <a:r>
              <a:rPr lang="is-IS" dirty="0" smtClean="0"/>
              <a:t>…(1)</a:t>
            </a:r>
            <a:endParaRPr lang="en-US" dirty="0"/>
          </a:p>
        </p:txBody>
      </p:sp>
      <p:sp>
        <p:nvSpPr>
          <p:cNvPr id="3" name="Content Placeholder 2"/>
          <p:cNvSpPr>
            <a:spLocks noGrp="1"/>
          </p:cNvSpPr>
          <p:nvPr>
            <p:ph idx="1"/>
          </p:nvPr>
        </p:nvSpPr>
        <p:spPr/>
        <p:txBody>
          <a:bodyPr/>
          <a:lstStyle/>
          <a:p>
            <a:r>
              <a:rPr lang="en-US" dirty="0" smtClean="0"/>
              <a:t>Parsing all 2,470 matches including ball by ball data in to two csv files</a:t>
            </a:r>
          </a:p>
          <a:p>
            <a:pPr lvl="1"/>
            <a:r>
              <a:rPr lang="en-US" dirty="0" smtClean="0"/>
              <a:t>Matches information and meta data</a:t>
            </a:r>
          </a:p>
          <a:p>
            <a:pPr lvl="2"/>
            <a:r>
              <a:rPr lang="en-US" dirty="0" smtClean="0"/>
              <a:t>Such as dates, city, venue, match type, teams, winner, score, and etc.</a:t>
            </a:r>
          </a:p>
          <a:p>
            <a:pPr lvl="1"/>
            <a:r>
              <a:rPr lang="en-US" dirty="0" smtClean="0"/>
              <a:t>Innings (ball-by-ball) information</a:t>
            </a:r>
          </a:p>
          <a:p>
            <a:pPr lvl="2"/>
            <a:r>
              <a:rPr lang="en-US" dirty="0" smtClean="0"/>
              <a:t>957,000 records of ball by ball information</a:t>
            </a:r>
          </a:p>
          <a:p>
            <a:pPr lvl="2"/>
            <a:r>
              <a:rPr lang="en-US" dirty="0" smtClean="0"/>
              <a:t>Batsman, bowler, non striker, runs and wicket score</a:t>
            </a:r>
          </a:p>
          <a:p>
            <a:pPr lvl="2"/>
            <a:endParaRPr lang="en-US" dirty="0" smtClean="0"/>
          </a:p>
        </p:txBody>
      </p:sp>
    </p:spTree>
    <p:extLst>
      <p:ext uri="{BB962C8B-B14F-4D97-AF65-F5344CB8AC3E}">
        <p14:creationId xmlns:p14="http://schemas.microsoft.com/office/powerpoint/2010/main" val="84392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done so far</a:t>
            </a:r>
            <a:r>
              <a:rPr lang="is-IS" dirty="0" smtClean="0"/>
              <a:t>…(2)</a:t>
            </a:r>
            <a:endParaRPr lang="en-US" dirty="0"/>
          </a:p>
        </p:txBody>
      </p:sp>
      <p:sp>
        <p:nvSpPr>
          <p:cNvPr id="3" name="Content Placeholder 2"/>
          <p:cNvSpPr>
            <a:spLocks noGrp="1"/>
          </p:cNvSpPr>
          <p:nvPr>
            <p:ph idx="1"/>
          </p:nvPr>
        </p:nvSpPr>
        <p:spPr/>
        <p:txBody>
          <a:bodyPr>
            <a:normAutofit lnSpcReduction="10000"/>
          </a:bodyPr>
          <a:lstStyle/>
          <a:p>
            <a:r>
              <a:rPr lang="en-US" dirty="0" smtClean="0"/>
              <a:t>Using both Microsoft Excel and Tableau to visualize some data and information</a:t>
            </a:r>
            <a:r>
              <a:rPr lang="is-IS" dirty="0" smtClean="0"/>
              <a:t>…</a:t>
            </a:r>
          </a:p>
          <a:p>
            <a:r>
              <a:rPr lang="is-IS" dirty="0" smtClean="0"/>
              <a:t>First section: the information about the match</a:t>
            </a:r>
          </a:p>
          <a:p>
            <a:pPr lvl="1"/>
            <a:r>
              <a:rPr lang="en-US" dirty="0"/>
              <a:t>Date Occurrence</a:t>
            </a:r>
          </a:p>
          <a:p>
            <a:pPr lvl="1"/>
            <a:r>
              <a:rPr lang="en-US" dirty="0" smtClean="0"/>
              <a:t>Venue and City</a:t>
            </a:r>
            <a:endParaRPr lang="en-US" dirty="0"/>
          </a:p>
          <a:p>
            <a:pPr lvl="1"/>
            <a:r>
              <a:rPr lang="en-US" dirty="0"/>
              <a:t>Match Type</a:t>
            </a:r>
          </a:p>
          <a:p>
            <a:pPr lvl="1"/>
            <a:r>
              <a:rPr lang="en-US" dirty="0"/>
              <a:t>Team appearance</a:t>
            </a:r>
          </a:p>
          <a:p>
            <a:pPr lvl="1"/>
            <a:r>
              <a:rPr lang="en-US" b="1" dirty="0" smtClean="0"/>
              <a:t>Histogram</a:t>
            </a:r>
            <a:r>
              <a:rPr lang="en-US" b="1" dirty="0"/>
              <a:t> </a:t>
            </a:r>
            <a:r>
              <a:rPr lang="en-US" b="1" dirty="0" smtClean="0"/>
              <a:t>of wicket and run score</a:t>
            </a:r>
          </a:p>
          <a:p>
            <a:pPr lvl="1"/>
            <a:r>
              <a:rPr lang="en-US" b="1" dirty="0" smtClean="0"/>
              <a:t>Number </a:t>
            </a:r>
            <a:r>
              <a:rPr lang="en-US" b="1" dirty="0"/>
              <a:t>of match(</a:t>
            </a:r>
            <a:r>
              <a:rPr lang="en-US" b="1" dirty="0" err="1"/>
              <a:t>es</a:t>
            </a:r>
            <a:r>
              <a:rPr lang="en-US" b="1" dirty="0"/>
              <a:t>) </a:t>
            </a:r>
            <a:r>
              <a:rPr lang="en-US" b="1" dirty="0" smtClean="0"/>
              <a:t>win</a:t>
            </a:r>
            <a:endParaRPr lang="en-US" b="1" dirty="0"/>
          </a:p>
          <a:p>
            <a:pPr lvl="1"/>
            <a:r>
              <a:rPr lang="en-US" dirty="0"/>
              <a:t>Toss </a:t>
            </a:r>
            <a:r>
              <a:rPr lang="en-US" dirty="0" smtClean="0"/>
              <a:t>Decision, match </a:t>
            </a:r>
            <a:r>
              <a:rPr lang="en-US" dirty="0"/>
              <a:t>outcome of the team who win the </a:t>
            </a:r>
            <a:r>
              <a:rPr lang="en-US" dirty="0" smtClean="0"/>
              <a:t>toss, percentage </a:t>
            </a:r>
            <a:r>
              <a:rPr lang="en-US" dirty="0"/>
              <a:t>of </a:t>
            </a:r>
            <a:r>
              <a:rPr lang="en-US" dirty="0" smtClean="0"/>
              <a:t>toss win</a:t>
            </a:r>
            <a:endParaRPr lang="en-US" dirty="0"/>
          </a:p>
          <a:p>
            <a:pPr lvl="1"/>
            <a:endParaRPr lang="en-US" dirty="0" smtClean="0"/>
          </a:p>
          <a:p>
            <a:pPr lvl="2"/>
            <a:endParaRPr lang="en-US" dirty="0" smtClean="0"/>
          </a:p>
        </p:txBody>
      </p:sp>
    </p:spTree>
    <p:extLst>
      <p:ext uri="{BB962C8B-B14F-4D97-AF65-F5344CB8AC3E}">
        <p14:creationId xmlns:p14="http://schemas.microsoft.com/office/powerpoint/2010/main" val="1070086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645"/>
          </a:xfrm>
        </p:spPr>
        <p:txBody>
          <a:bodyPr/>
          <a:lstStyle/>
          <a:p>
            <a:r>
              <a:rPr lang="en-US" dirty="0" smtClean="0"/>
              <a:t>Figure 1</a:t>
            </a:r>
            <a:endParaRPr lang="en-US" dirty="0"/>
          </a:p>
        </p:txBody>
      </p:sp>
      <p:sp>
        <p:nvSpPr>
          <p:cNvPr id="3" name="Content Placeholder 2"/>
          <p:cNvSpPr>
            <a:spLocks noGrp="1"/>
          </p:cNvSpPr>
          <p:nvPr>
            <p:ph idx="1"/>
          </p:nvPr>
        </p:nvSpPr>
        <p:spPr>
          <a:xfrm>
            <a:off x="1103312" y="1255364"/>
            <a:ext cx="8946541" cy="4993036"/>
          </a:xfrm>
        </p:spPr>
        <p:txBody>
          <a:bodyPr/>
          <a:lstStyle/>
          <a:p>
            <a:r>
              <a:rPr lang="en-US" dirty="0" smtClean="0"/>
              <a:t>Date occurrence</a:t>
            </a:r>
          </a:p>
          <a:p>
            <a:r>
              <a:rPr lang="en-US" dirty="0" smtClean="0"/>
              <a:t> </a:t>
            </a:r>
            <a:endParaRPr lang="en-US" dirty="0"/>
          </a:p>
        </p:txBody>
      </p:sp>
      <p:pic>
        <p:nvPicPr>
          <p:cNvPr id="6" name="Picture 5"/>
          <p:cNvPicPr>
            <a:picLocks noChangeAspect="1"/>
          </p:cNvPicPr>
          <p:nvPr/>
        </p:nvPicPr>
        <p:blipFill>
          <a:blip r:embed="rId3"/>
          <a:stretch>
            <a:fillRect/>
          </a:stretch>
        </p:blipFill>
        <p:spPr>
          <a:xfrm>
            <a:off x="1658943" y="1689315"/>
            <a:ext cx="7835277" cy="5168685"/>
          </a:xfrm>
          <a:prstGeom prst="rect">
            <a:avLst/>
          </a:prstGeom>
        </p:spPr>
      </p:pic>
    </p:spTree>
    <p:extLst>
      <p:ext uri="{BB962C8B-B14F-4D97-AF65-F5344CB8AC3E}">
        <p14:creationId xmlns:p14="http://schemas.microsoft.com/office/powerpoint/2010/main" val="642696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645"/>
          </a:xfrm>
        </p:spPr>
        <p:txBody>
          <a:bodyPr/>
          <a:lstStyle/>
          <a:p>
            <a:r>
              <a:rPr lang="en-US" dirty="0" smtClean="0"/>
              <a:t>Skip</a:t>
            </a:r>
            <a:endParaRPr lang="en-US" dirty="0"/>
          </a:p>
        </p:txBody>
      </p:sp>
      <p:sp>
        <p:nvSpPr>
          <p:cNvPr id="3" name="Content Placeholder 2"/>
          <p:cNvSpPr>
            <a:spLocks noGrp="1"/>
          </p:cNvSpPr>
          <p:nvPr>
            <p:ph idx="1"/>
          </p:nvPr>
        </p:nvSpPr>
        <p:spPr>
          <a:xfrm>
            <a:off x="1103312" y="1255364"/>
            <a:ext cx="8946541" cy="4993036"/>
          </a:xfrm>
        </p:spPr>
        <p:txBody>
          <a:bodyPr/>
          <a:lstStyle/>
          <a:p>
            <a:r>
              <a:rPr lang="en-US" dirty="0" smtClean="0"/>
              <a:t>Figure 2 to 5 and 9</a:t>
            </a:r>
          </a:p>
          <a:p>
            <a:r>
              <a:rPr lang="en-US" dirty="0" smtClean="0"/>
              <a:t>They are not that much informative</a:t>
            </a:r>
          </a:p>
          <a:p>
            <a:r>
              <a:rPr lang="en-US" dirty="0" smtClean="0"/>
              <a:t>If you are still interested, please take a look in our Wiki.</a:t>
            </a:r>
          </a:p>
        </p:txBody>
      </p:sp>
    </p:spTree>
    <p:extLst>
      <p:ext uri="{BB962C8B-B14F-4D97-AF65-F5344CB8AC3E}">
        <p14:creationId xmlns:p14="http://schemas.microsoft.com/office/powerpoint/2010/main" val="1087808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645"/>
          </a:xfrm>
        </p:spPr>
        <p:txBody>
          <a:bodyPr/>
          <a:lstStyle/>
          <a:p>
            <a:r>
              <a:rPr lang="en-US" dirty="0" smtClean="0"/>
              <a:t>Figure 6</a:t>
            </a:r>
            <a:endParaRPr lang="en-US" dirty="0"/>
          </a:p>
        </p:txBody>
      </p:sp>
      <p:sp>
        <p:nvSpPr>
          <p:cNvPr id="3" name="Content Placeholder 2"/>
          <p:cNvSpPr>
            <a:spLocks noGrp="1"/>
          </p:cNvSpPr>
          <p:nvPr>
            <p:ph idx="1"/>
          </p:nvPr>
        </p:nvSpPr>
        <p:spPr>
          <a:xfrm>
            <a:off x="1103312" y="1255364"/>
            <a:ext cx="8946541" cy="4993036"/>
          </a:xfrm>
        </p:spPr>
        <p:txBody>
          <a:bodyPr/>
          <a:lstStyle/>
          <a:p>
            <a:r>
              <a:rPr lang="en-US" dirty="0" smtClean="0"/>
              <a:t>Histogram of win by run scores</a:t>
            </a:r>
          </a:p>
          <a:p>
            <a:r>
              <a:rPr lang="en-US" dirty="0" smtClean="0"/>
              <a:t>  </a:t>
            </a:r>
            <a:endParaRPr lang="en-US" dirty="0"/>
          </a:p>
        </p:txBody>
      </p:sp>
      <p:pic>
        <p:nvPicPr>
          <p:cNvPr id="4" name="Picture 3"/>
          <p:cNvPicPr>
            <a:picLocks noChangeAspect="1"/>
          </p:cNvPicPr>
          <p:nvPr/>
        </p:nvPicPr>
        <p:blipFill rotWithShape="1">
          <a:blip r:embed="rId3"/>
          <a:srcRect t="6858" r="1487" b="4241"/>
          <a:stretch/>
        </p:blipFill>
        <p:spPr>
          <a:xfrm>
            <a:off x="1465880" y="1811867"/>
            <a:ext cx="8583973" cy="5046133"/>
          </a:xfrm>
          <a:prstGeom prst="rect">
            <a:avLst/>
          </a:prstGeom>
        </p:spPr>
      </p:pic>
    </p:spTree>
    <p:extLst>
      <p:ext uri="{BB962C8B-B14F-4D97-AF65-F5344CB8AC3E}">
        <p14:creationId xmlns:p14="http://schemas.microsoft.com/office/powerpoint/2010/main" val="544090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645"/>
          </a:xfrm>
        </p:spPr>
        <p:txBody>
          <a:bodyPr/>
          <a:lstStyle/>
          <a:p>
            <a:r>
              <a:rPr lang="en-US" dirty="0" smtClean="0"/>
              <a:t>Figure 7</a:t>
            </a:r>
            <a:endParaRPr lang="en-US" dirty="0"/>
          </a:p>
        </p:txBody>
      </p:sp>
      <p:sp>
        <p:nvSpPr>
          <p:cNvPr id="3" name="Content Placeholder 2"/>
          <p:cNvSpPr>
            <a:spLocks noGrp="1"/>
          </p:cNvSpPr>
          <p:nvPr>
            <p:ph idx="1"/>
          </p:nvPr>
        </p:nvSpPr>
        <p:spPr>
          <a:xfrm>
            <a:off x="1103312" y="1255364"/>
            <a:ext cx="8946541" cy="4993036"/>
          </a:xfrm>
        </p:spPr>
        <p:txBody>
          <a:bodyPr/>
          <a:lstStyle/>
          <a:p>
            <a:r>
              <a:rPr lang="en-US" dirty="0" smtClean="0"/>
              <a:t>Histogram of win by wicket scores</a:t>
            </a:r>
          </a:p>
          <a:p>
            <a:r>
              <a:rPr lang="en-US" dirty="0" smtClean="0"/>
              <a:t>  </a:t>
            </a:r>
            <a:endParaRPr lang="en-US" dirty="0"/>
          </a:p>
        </p:txBody>
      </p:sp>
      <p:pic>
        <p:nvPicPr>
          <p:cNvPr id="5" name="Picture 4"/>
          <p:cNvPicPr>
            <a:picLocks noChangeAspect="1"/>
          </p:cNvPicPr>
          <p:nvPr/>
        </p:nvPicPr>
        <p:blipFill rotWithShape="1">
          <a:blip r:embed="rId3"/>
          <a:srcRect l="1506" t="2492" r="1084" b="2873"/>
          <a:stretch/>
        </p:blipFill>
        <p:spPr>
          <a:xfrm>
            <a:off x="1689315" y="1952786"/>
            <a:ext cx="8958021" cy="4169045"/>
          </a:xfrm>
          <a:prstGeom prst="rect">
            <a:avLst/>
          </a:prstGeom>
        </p:spPr>
      </p:pic>
    </p:spTree>
    <p:extLst>
      <p:ext uri="{BB962C8B-B14F-4D97-AF65-F5344CB8AC3E}">
        <p14:creationId xmlns:p14="http://schemas.microsoft.com/office/powerpoint/2010/main" val="1988902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2645"/>
          </a:xfrm>
        </p:spPr>
        <p:txBody>
          <a:bodyPr/>
          <a:lstStyle/>
          <a:p>
            <a:r>
              <a:rPr lang="en-US" dirty="0" smtClean="0"/>
              <a:t>Figure 8</a:t>
            </a:r>
            <a:endParaRPr lang="en-US" dirty="0"/>
          </a:p>
        </p:txBody>
      </p:sp>
      <p:sp>
        <p:nvSpPr>
          <p:cNvPr id="3" name="Content Placeholder 2"/>
          <p:cNvSpPr>
            <a:spLocks noGrp="1"/>
          </p:cNvSpPr>
          <p:nvPr>
            <p:ph idx="1"/>
          </p:nvPr>
        </p:nvSpPr>
        <p:spPr>
          <a:xfrm>
            <a:off x="1103312" y="1255364"/>
            <a:ext cx="9361488" cy="4993036"/>
          </a:xfrm>
        </p:spPr>
        <p:txBody>
          <a:bodyPr/>
          <a:lstStyle/>
          <a:p>
            <a:r>
              <a:rPr lang="en-US" dirty="0" smtClean="0"/>
              <a:t>Amount of win from each team </a:t>
            </a:r>
            <a:r>
              <a:rPr lang="en-US" sz="1600" dirty="0" smtClean="0"/>
              <a:t>(ORANGE: win </a:t>
            </a:r>
            <a:r>
              <a:rPr lang="en-US" sz="1600" dirty="0"/>
              <a:t>by </a:t>
            </a:r>
            <a:r>
              <a:rPr lang="en-US" sz="1600" dirty="0" smtClean="0"/>
              <a:t>wickets, </a:t>
            </a:r>
            <a:r>
              <a:rPr lang="en-US" sz="1600" dirty="0"/>
              <a:t>BLUE: win by </a:t>
            </a:r>
            <a:r>
              <a:rPr lang="en-US" sz="1600" dirty="0" smtClean="0"/>
              <a:t>runs)</a:t>
            </a:r>
            <a:endParaRPr lang="en-US" sz="1600" dirty="0"/>
          </a:p>
          <a:p>
            <a:r>
              <a:rPr lang="en-US" dirty="0"/>
              <a:t>  </a:t>
            </a:r>
          </a:p>
          <a:p>
            <a:endParaRPr lang="en-US" dirty="0"/>
          </a:p>
        </p:txBody>
      </p:sp>
      <p:pic>
        <p:nvPicPr>
          <p:cNvPr id="4" name="Picture 3"/>
          <p:cNvPicPr>
            <a:picLocks noChangeAspect="1"/>
          </p:cNvPicPr>
          <p:nvPr/>
        </p:nvPicPr>
        <p:blipFill rotWithShape="1">
          <a:blip r:embed="rId3"/>
          <a:srcRect t="3036" r="28472" b="5518"/>
          <a:stretch/>
        </p:blipFill>
        <p:spPr>
          <a:xfrm>
            <a:off x="1507066" y="1758162"/>
            <a:ext cx="8720667" cy="5099838"/>
          </a:xfrm>
          <a:prstGeom prst="rect">
            <a:avLst/>
          </a:prstGeom>
        </p:spPr>
      </p:pic>
    </p:spTree>
    <p:extLst>
      <p:ext uri="{BB962C8B-B14F-4D97-AF65-F5344CB8AC3E}">
        <p14:creationId xmlns:p14="http://schemas.microsoft.com/office/powerpoint/2010/main" val="7255166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128</TotalTime>
  <Words>856</Words>
  <Application>Microsoft Macintosh PowerPoint</Application>
  <PresentationFormat>Widescreen</PresentationFormat>
  <Paragraphs>116</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Century Gothic</vt:lpstr>
      <vt:lpstr>Wingdings</vt:lpstr>
      <vt:lpstr>Wingdings 3</vt:lpstr>
      <vt:lpstr>Arial</vt:lpstr>
      <vt:lpstr>Ion</vt:lpstr>
      <vt:lpstr>Data Mining Lab Course  Cricket Group</vt:lpstr>
      <vt:lpstr>Work in progress</vt:lpstr>
      <vt:lpstr>What we have done so far…(1)</vt:lpstr>
      <vt:lpstr>What we have done so far…(2)</vt:lpstr>
      <vt:lpstr>Figure 1</vt:lpstr>
      <vt:lpstr>Skip</vt:lpstr>
      <vt:lpstr>Figure 6</vt:lpstr>
      <vt:lpstr>Figure 7</vt:lpstr>
      <vt:lpstr>Figure 8</vt:lpstr>
      <vt:lpstr>Conclusion from figure 6-8b</vt:lpstr>
      <vt:lpstr>What we have done so far…(3)</vt:lpstr>
      <vt:lpstr>Figure 10</vt:lpstr>
      <vt:lpstr>Figure 11</vt:lpstr>
      <vt:lpstr>Figure 12</vt:lpstr>
      <vt:lpstr>Figure 13 a&amp;b</vt:lpstr>
      <vt:lpstr>Conclusion from figure 10-13b</vt:lpstr>
      <vt:lpstr>Feedback for Team 3 :Food Inspection Dataset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Lab Course  Cricket Group</dc:title>
  <dc:creator>รวีเกียรติ สิงหพันธุ์</dc:creator>
  <cp:lastModifiedBy>รวีเกียรติ สิงหพันธุ์</cp:lastModifiedBy>
  <cp:revision>15</cp:revision>
  <dcterms:created xsi:type="dcterms:W3CDTF">2016-05-17T17:05:15Z</dcterms:created>
  <dcterms:modified xsi:type="dcterms:W3CDTF">2016-05-18T11:00:22Z</dcterms:modified>
</cp:coreProperties>
</file>